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573" r:id="rId2"/>
    <p:sldId id="587" r:id="rId3"/>
    <p:sldId id="588" r:id="rId4"/>
    <p:sldId id="589" r:id="rId5"/>
    <p:sldId id="58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FF00"/>
    <a:srgbClr val="0000CD"/>
    <a:srgbClr val="00A84C"/>
    <a:srgbClr val="CC0066"/>
    <a:srgbClr val="0000FF"/>
    <a:srgbClr val="007E39"/>
    <a:srgbClr val="FFDC6D"/>
    <a:srgbClr val="00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92" autoAdjust="0"/>
    <p:restoredTop sz="93911" autoAdjust="0"/>
  </p:normalViewPr>
  <p:slideViewPr>
    <p:cSldViewPr>
      <p:cViewPr varScale="1">
        <p:scale>
          <a:sx n="124" d="100"/>
          <a:sy n="124" d="100"/>
        </p:scale>
        <p:origin x="1192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-6714"/>
    </p:cViewPr>
  </p:sorter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416DA-2082-4286-9CC8-7D8B3884267B}" type="datetimeFigureOut">
              <a:rPr lang="en-US" smtClean="0"/>
              <a:t>1/17/20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E3F99-2246-4C7F-82AD-6D3862C70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54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448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40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8625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945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999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40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90"/>
            <a:ext cx="2844800" cy="365125"/>
          </a:xfrm>
          <a:prstGeom prst="rect">
            <a:avLst/>
          </a:prstGeom>
        </p:spPr>
        <p:txBody>
          <a:bodyPr/>
          <a:lstStyle/>
          <a:p>
            <a:fld id="{B445D000-B61A-42FF-8D4B-C3D616AD425D}" type="datetime1">
              <a:rPr lang="en-US" smtClean="0"/>
              <a:t>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Detector R&amp;D AC Meeting @ BNL, 1/18/2018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4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90"/>
            <a:ext cx="2844800" cy="365125"/>
          </a:xfrm>
          <a:prstGeom prst="rect">
            <a:avLst/>
          </a:prstGeom>
        </p:spPr>
        <p:txBody>
          <a:bodyPr/>
          <a:lstStyle/>
          <a:p>
            <a:fld id="{FB8B05FA-7FDA-4D6F-9491-453C19B3C364}" type="datetime1">
              <a:rPr lang="en-US" smtClean="0"/>
              <a:t>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Detector R&amp;D AC Meeting @ BNL, 1/18/2018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6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53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53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90"/>
            <a:ext cx="2844800" cy="365125"/>
          </a:xfrm>
          <a:prstGeom prst="rect">
            <a:avLst/>
          </a:prstGeom>
        </p:spPr>
        <p:txBody>
          <a:bodyPr/>
          <a:lstStyle/>
          <a:p>
            <a:fld id="{B9AFBDC1-8A0E-40ED-9884-2C4063DB8D8C}" type="datetime1">
              <a:rPr lang="en-US" smtClean="0"/>
              <a:t>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Detector R&amp;D AC Meeting @ BNL, 1/18/2018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7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9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D65CEBF-7FAF-4894-8618-589CFAD80380}" type="datetime1">
              <a:rPr lang="en-US" smtClean="0"/>
              <a:t>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Detector R&amp;D AC Meeting @ BNL, 1/18/2018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30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7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1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6pPr>
            <a:lvl7pPr marL="2743063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8pPr>
            <a:lvl9pPr marL="3657417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90"/>
            <a:ext cx="2844800" cy="365125"/>
          </a:xfrm>
          <a:prstGeom prst="rect">
            <a:avLst/>
          </a:prstGeom>
        </p:spPr>
        <p:txBody>
          <a:bodyPr/>
          <a:lstStyle/>
          <a:p>
            <a:fld id="{E62926CA-929C-4C4F-9115-F53DC86EEA41}" type="datetime1">
              <a:rPr lang="en-US" smtClean="0"/>
              <a:t>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Detector R&amp;D AC Meeting @ BNL, 1/18/2018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1"/>
            </a:lvl4pPr>
            <a:lvl5pPr>
              <a:defRPr sz="1801"/>
            </a:lvl5pPr>
            <a:lvl6pPr>
              <a:defRPr sz="1801"/>
            </a:lvl6pPr>
            <a:lvl7pPr>
              <a:defRPr sz="1801"/>
            </a:lvl7pPr>
            <a:lvl8pPr>
              <a:defRPr sz="1801"/>
            </a:lvl8pPr>
            <a:lvl9pPr>
              <a:defRPr sz="18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1"/>
            </a:lvl4pPr>
            <a:lvl5pPr>
              <a:defRPr sz="1801"/>
            </a:lvl5pPr>
            <a:lvl6pPr>
              <a:defRPr sz="1801"/>
            </a:lvl6pPr>
            <a:lvl7pPr>
              <a:defRPr sz="1801"/>
            </a:lvl7pPr>
            <a:lvl8pPr>
              <a:defRPr sz="1801"/>
            </a:lvl8pPr>
            <a:lvl9pPr>
              <a:defRPr sz="18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90"/>
            <a:ext cx="2844800" cy="365125"/>
          </a:xfrm>
          <a:prstGeom prst="rect">
            <a:avLst/>
          </a:prstGeom>
        </p:spPr>
        <p:txBody>
          <a:bodyPr/>
          <a:lstStyle/>
          <a:p>
            <a:fld id="{0A8E9928-EAD8-4C98-91E4-2C07E547DF52}" type="datetime1">
              <a:rPr lang="en-US" smtClean="0"/>
              <a:t>1/17/20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Detector R&amp;D AC Meeting @ BNL, 1/18/2018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5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4" indent="0">
              <a:buNone/>
              <a:defRPr sz="1801" b="1"/>
            </a:lvl3pPr>
            <a:lvl4pPr marL="1371531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4" indent="0">
              <a:buNone/>
              <a:defRPr sz="1801" b="1"/>
            </a:lvl3pPr>
            <a:lvl4pPr marL="1371531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92890"/>
            <a:ext cx="2844800" cy="365125"/>
          </a:xfrm>
          <a:prstGeom prst="rect">
            <a:avLst/>
          </a:prstGeom>
        </p:spPr>
        <p:txBody>
          <a:bodyPr/>
          <a:lstStyle/>
          <a:p>
            <a:fld id="{FA33752D-C1DB-48AB-B551-C8CF73E36D1F}" type="datetime1">
              <a:rPr lang="en-US" smtClean="0"/>
              <a:t>1/17/20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Detector R&amp;D AC Meeting @ BNL, 1/18/2018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3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90"/>
            <a:ext cx="2844800" cy="365125"/>
          </a:xfrm>
          <a:prstGeom prst="rect">
            <a:avLst/>
          </a:prstGeom>
        </p:spPr>
        <p:txBody>
          <a:bodyPr/>
          <a:lstStyle/>
          <a:p>
            <a:fld id="{BF0AEA37-9932-41D4-9B32-F085D50CE604}" type="datetime1">
              <a:rPr lang="en-US" smtClean="0"/>
              <a:t>1/17/20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Detector R&amp;D AC Meeting @ BNL, 1/18/2018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3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92890"/>
            <a:ext cx="2844800" cy="365125"/>
          </a:xfrm>
          <a:prstGeom prst="rect">
            <a:avLst/>
          </a:prstGeom>
        </p:spPr>
        <p:txBody>
          <a:bodyPr/>
          <a:lstStyle/>
          <a:p>
            <a:fld id="{1973695A-EEED-468B-A48A-4CD1AED12522}" type="datetime1">
              <a:rPr lang="en-US" smtClean="0"/>
              <a:t>1/17/20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Detector R&amp;D AC Meeting @ BNL, 1/18/2018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123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1"/>
            </a:lvl1pPr>
            <a:lvl2pPr marL="457177" indent="0">
              <a:buNone/>
              <a:defRPr sz="1200"/>
            </a:lvl2pPr>
            <a:lvl3pPr marL="914354" indent="0">
              <a:buNone/>
              <a:defRPr sz="1001"/>
            </a:lvl3pPr>
            <a:lvl4pPr marL="1371531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90"/>
            <a:ext cx="2844800" cy="365125"/>
          </a:xfrm>
          <a:prstGeom prst="rect">
            <a:avLst/>
          </a:prstGeom>
        </p:spPr>
        <p:txBody>
          <a:bodyPr/>
          <a:lstStyle/>
          <a:p>
            <a:fld id="{A89C2325-50D6-4442-BA04-749970721EB8}" type="datetime1">
              <a:rPr lang="en-US" smtClean="0"/>
              <a:t>1/17/20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Detector R&amp;D AC Meeting @ BNL, 1/18/2018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6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4" indent="0">
              <a:buNone/>
              <a:defRPr sz="2400"/>
            </a:lvl3pPr>
            <a:lvl4pPr marL="1371531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3" indent="0">
              <a:buNone/>
              <a:defRPr sz="2000"/>
            </a:lvl7pPr>
            <a:lvl8pPr marL="3200240" indent="0">
              <a:buNone/>
              <a:defRPr sz="2000"/>
            </a:lvl8pPr>
            <a:lvl9pPr marL="365741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1"/>
            </a:lvl1pPr>
            <a:lvl2pPr marL="457177" indent="0">
              <a:buNone/>
              <a:defRPr sz="1200"/>
            </a:lvl2pPr>
            <a:lvl3pPr marL="914354" indent="0">
              <a:buNone/>
              <a:defRPr sz="1001"/>
            </a:lvl3pPr>
            <a:lvl4pPr marL="1371531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90"/>
            <a:ext cx="2844800" cy="365125"/>
          </a:xfrm>
          <a:prstGeom prst="rect">
            <a:avLst/>
          </a:prstGeom>
        </p:spPr>
        <p:txBody>
          <a:bodyPr/>
          <a:lstStyle/>
          <a:p>
            <a:fld id="{70E960E5-5B55-463E-A810-F4B1380E3C8B}" type="datetime1">
              <a:rPr lang="en-US" smtClean="0"/>
              <a:t>1/17/20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 Detector R&amp;D AC Meeting @ BNL, 1/18/2018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2000" y="0"/>
            <a:ext cx="8381717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531937"/>
            <a:ext cx="121920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9289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EIC Detector R&amp;D AC Meeting @ BNL, 1/18/2018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50"/>
          <a:stretch/>
        </p:blipFill>
        <p:spPr>
          <a:xfrm>
            <a:off x="0" y="0"/>
            <a:ext cx="1219200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63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354" rtl="0" eaLnBrk="1" latinLnBrk="0" hangingPunct="1">
        <a:spcBef>
          <a:spcPct val="0"/>
        </a:spcBef>
        <a:buNone/>
        <a:defRPr sz="3001" kern="1200" baseline="0">
          <a:solidFill>
            <a:schemeClr val="tx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882" indent="-342882" algn="l" defTabSz="914354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1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13" indent="-285737" algn="l" defTabSz="914354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6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2943" indent="-228589" algn="l" defTabSz="914354" rtl="0" eaLnBrk="1" latinLnBrk="0" hangingPunct="1">
        <a:spcBef>
          <a:spcPct val="20000"/>
        </a:spcBef>
        <a:buFont typeface="Wingdings" panose="05000000000000000000" pitchFamily="2" charset="2"/>
        <a:buChar char="ü"/>
        <a:defRPr sz="1401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121" indent="-228589" algn="l" defTabSz="914354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298" indent="-228589" algn="l" defTabSz="914354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47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7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1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7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0.emf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jpg"/><Relationship Id="rId4" Type="http://schemas.openxmlformats.org/officeDocument/2006/relationships/image" Target="../media/image3.pn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07492987-6FA3-D94C-AA6C-4EED0AA10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2" r="8889"/>
          <a:stretch/>
        </p:blipFill>
        <p:spPr>
          <a:xfrm>
            <a:off x="6684573" y="512164"/>
            <a:ext cx="5454234" cy="323139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648205" y="6492888"/>
            <a:ext cx="3581401" cy="365125"/>
          </a:xfrm>
        </p:spPr>
        <p:txBody>
          <a:bodyPr/>
          <a:lstStyle/>
          <a:p>
            <a:r>
              <a:rPr lang="en-US"/>
              <a:t>EIC Detector R&amp;D AC Meeting @ BNL, 1/18/2018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222FA2-1743-49AE-A5B7-083925913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1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6DD7BD2-F8E3-4012-AD92-CB1DC92BA3F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533401"/>
          </a:xfrm>
          <a:prstGeom prst="rect">
            <a:avLst/>
          </a:prstGeom>
        </p:spPr>
        <p:txBody>
          <a:bodyPr vert="horz" lIns="91440" tIns="45721" rIns="91440" bIns="45721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Central Tracking: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Cylindrical µRWELL @ TU</a:t>
            </a:r>
          </a:p>
        </p:txBody>
      </p:sp>
      <p:grpSp>
        <p:nvGrpSpPr>
          <p:cNvPr id="5" name="Group 50">
            <a:extLst>
              <a:ext uri="{FF2B5EF4-FFF2-40B4-BE49-F238E27FC236}">
                <a16:creationId xmlns:a16="http://schemas.microsoft.com/office/drawing/2014/main" id="{7A242975-E7CB-114F-958A-961709B89571}"/>
              </a:ext>
            </a:extLst>
          </p:cNvPr>
          <p:cNvGrpSpPr/>
          <p:nvPr/>
        </p:nvGrpSpPr>
        <p:grpSpPr>
          <a:xfrm>
            <a:off x="152400" y="0"/>
            <a:ext cx="1600200" cy="648906"/>
            <a:chOff x="0" y="0"/>
            <a:chExt cx="1520690" cy="597767"/>
          </a:xfrm>
        </p:grpSpPr>
        <p:sp>
          <p:nvSpPr>
            <p:cNvPr id="7" name="Shape 48">
              <a:extLst>
                <a:ext uri="{FF2B5EF4-FFF2-40B4-BE49-F238E27FC236}">
                  <a16:creationId xmlns:a16="http://schemas.microsoft.com/office/drawing/2014/main" id="{FE928E25-9E04-D44C-8EC4-C58290AA58E3}"/>
                </a:ext>
              </a:extLst>
            </p:cNvPr>
            <p:cNvSpPr/>
            <p:nvPr/>
          </p:nvSpPr>
          <p:spPr>
            <a:xfrm>
              <a:off x="0" y="0"/>
              <a:ext cx="1520691" cy="59776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4"/>
                      </a:srgbClr>
                    </a:outerShdw>
                  </a:effectLst>
                </a:defRPr>
              </a:pPr>
              <a:endParaRPr sz="1687"/>
            </a:p>
          </p:txBody>
        </p:sp>
        <p:pic>
          <p:nvPicPr>
            <p:cNvPr id="8" name="temple.png">
              <a:extLst>
                <a:ext uri="{FF2B5EF4-FFF2-40B4-BE49-F238E27FC236}">
                  <a16:creationId xmlns:a16="http://schemas.microsoft.com/office/drawing/2014/main" id="{2857C473-BD0D-1E43-ABCC-8478D3DE15D7}"/>
                </a:ext>
              </a:extLst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43998" y="74533"/>
              <a:ext cx="1232694" cy="448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5750D84-D7B5-8442-AD92-18DB52993F11}"/>
              </a:ext>
            </a:extLst>
          </p:cNvPr>
          <p:cNvGrpSpPr/>
          <p:nvPr/>
        </p:nvGrpSpPr>
        <p:grpSpPr>
          <a:xfrm>
            <a:off x="7772400" y="3564048"/>
            <a:ext cx="4114800" cy="2743200"/>
            <a:chOff x="8293100" y="670392"/>
            <a:chExt cx="3775559" cy="268002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7F608B4-696B-CB46-97DE-828B1F6DD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93100" y="906518"/>
              <a:ext cx="2889310" cy="244389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09C544EB-1183-144F-B073-374E230B4AFB}"/>
                    </a:ext>
                  </a:extLst>
                </p:cNvPr>
                <p:cNvSpPr txBox="1"/>
                <p:nvPr/>
              </p:nvSpPr>
              <p:spPr>
                <a:xfrm>
                  <a:off x="10910200" y="670392"/>
                  <a:ext cx="1158459" cy="646331"/>
                </a:xfrm>
                <a:prstGeom prst="rect">
                  <a:avLst/>
                </a:prstGeom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𝑅𝑊𝐸𝐿𝐿</m:t>
                        </m:r>
                      </m:oMath>
                    </m:oMathPara>
                  </a14:m>
                  <a:endParaRPr lang="en-US" dirty="0"/>
                </a:p>
                <a:p>
                  <a:pPr algn="ctr"/>
                  <a:r>
                    <a:rPr lang="en-US" dirty="0"/>
                    <a:t>Layers</a:t>
                  </a:r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4A315BB0-2A14-D044-ADC6-E72F0E37CD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10200" y="670392"/>
                  <a:ext cx="1158459" cy="646331"/>
                </a:xfrm>
                <a:prstGeom prst="rect">
                  <a:avLst/>
                </a:prstGeom>
                <a:blipFill>
                  <a:blip r:embed="rId6"/>
                  <a:stretch>
                    <a:fillRect b="-7273"/>
                  </a:stretch>
                </a:blipFill>
                <a:ln>
                  <a:solidFill>
                    <a:srgbClr val="00B0F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EB6E6D7-B6E2-A246-B69B-F4D056E070B2}"/>
                </a:ext>
              </a:extLst>
            </p:cNvPr>
            <p:cNvSpPr txBox="1"/>
            <p:nvPr/>
          </p:nvSpPr>
          <p:spPr>
            <a:xfrm>
              <a:off x="11228471" y="2295470"/>
              <a:ext cx="785984" cy="646331"/>
            </a:xfrm>
            <a:prstGeom prst="rect">
              <a:avLst/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Vertex</a:t>
              </a:r>
            </a:p>
            <a:p>
              <a:pPr algn="ctr"/>
              <a:r>
                <a:rPr lang="en-US" dirty="0"/>
                <a:t>Layers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51681D6-0D8A-4C49-B7B7-35B19424896C}"/>
                </a:ext>
              </a:extLst>
            </p:cNvPr>
            <p:cNvCxnSpPr>
              <a:stCxn id="13" idx="2"/>
            </p:cNvCxnSpPr>
            <p:nvPr/>
          </p:nvCxnSpPr>
          <p:spPr>
            <a:xfrm flipH="1">
              <a:off x="10555264" y="1316723"/>
              <a:ext cx="934166" cy="332644"/>
            </a:xfrm>
            <a:prstGeom prst="straightConnector1">
              <a:avLst/>
            </a:prstGeom>
            <a:ln>
              <a:solidFill>
                <a:srgbClr val="00B0F0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8315B51-3E37-6C45-8098-310FB205C987}"/>
                </a:ext>
              </a:extLst>
            </p:cNvPr>
            <p:cNvCxnSpPr/>
            <p:nvPr/>
          </p:nvCxnSpPr>
          <p:spPr>
            <a:xfrm flipH="1" flipV="1">
              <a:off x="9737755" y="2167248"/>
              <a:ext cx="1490716" cy="451388"/>
            </a:xfrm>
            <a:prstGeom prst="straightConnector1">
              <a:avLst/>
            </a:prstGeom>
            <a:ln>
              <a:solidFill>
                <a:srgbClr val="00B0F0"/>
              </a:solidFill>
              <a:tailEnd type="triangle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6987A39-9ECE-604C-AFB8-96ADADD0CD93}"/>
                  </a:ext>
                </a:extLst>
              </p:cNvPr>
              <p:cNvSpPr txBox="1"/>
              <p:nvPr/>
            </p:nvSpPr>
            <p:spPr>
              <a:xfrm>
                <a:off x="88644" y="1036648"/>
                <a:ext cx="6595929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b="0" dirty="0"/>
                  <a:t>Cylindrical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𝑅𝑊𝑒𝑙𝑙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simulation overview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TU graduate student Nick </a:t>
                </a:r>
                <a:r>
                  <a:rPr lang="en-US" dirty="0" err="1"/>
                  <a:t>Lukow</a:t>
                </a:r>
                <a:r>
                  <a:rPr lang="en-US" dirty="0"/>
                  <a:t> has taken over the bulk of the simulation work.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Investigate central tracking performance with silicon vertex detector and cylindrical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𝑅𝑊𝑒𝑙𝑙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layers in a 1.5 T field. 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Silicon vertex detector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4 layers each with X-Y pixel resolution of 20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m - 20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m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6987A39-9ECE-604C-AFB8-96ADADD0CD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44" y="1036648"/>
                <a:ext cx="6595929" cy="2031325"/>
              </a:xfrm>
              <a:prstGeom prst="rect">
                <a:avLst/>
              </a:prstGeom>
              <a:blipFill>
                <a:blip r:embed="rId7"/>
                <a:stretch>
                  <a:fillRect l="-577" t="-1242" b="-3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B4C3C95-A7EA-6E47-AAD4-5E8C1D24E06F}"/>
                  </a:ext>
                </a:extLst>
              </p:cNvPr>
              <p:cNvSpPr txBox="1"/>
              <p:nvPr/>
            </p:nvSpPr>
            <p:spPr>
              <a:xfrm>
                <a:off x="9660848" y="738174"/>
                <a:ext cx="9966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𝑅𝑊𝑒𝑙𝑙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B4C3C95-A7EA-6E47-AAD4-5E8C1D24E0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0848" y="738174"/>
                <a:ext cx="996683" cy="369332"/>
              </a:xfrm>
              <a:prstGeom prst="rect">
                <a:avLst/>
              </a:prstGeom>
              <a:blipFill>
                <a:blip r:embed="rId8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89AF695-C47C-B24D-80DB-B2F4D5CF7655}"/>
                  </a:ext>
                </a:extLst>
              </p:cNvPr>
              <p:cNvSpPr txBox="1"/>
              <p:nvPr/>
            </p:nvSpPr>
            <p:spPr>
              <a:xfrm>
                <a:off x="88644" y="3282734"/>
                <a:ext cx="7052483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dirty="0"/>
                  <a:t>Detectors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b="1" dirty="0"/>
                  <a:t>Silicon vertex detector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4 layers each with X-Y pixel resolution of 20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m - 20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m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b="1" dirty="0"/>
                  <a:t>Cylindrical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𝝁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𝑹𝑾𝒆𝒍𝒍</m:t>
                    </m:r>
                  </m:oMath>
                </a14:m>
                <a:r>
                  <a:rPr lang="en-US" b="1" dirty="0"/>
                  <a:t> Barrel Tracker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Consists of six 2m long cylindrical layers covering radii from       22.5 cm-77.5 cm 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For each layer</a:t>
                </a:r>
              </a:p>
              <a:p>
                <a:pPr marL="1657350" lvl="3" indent="-285750">
                  <a:buFont typeface="Wingdings" pitchFamily="2" charset="2"/>
                  <a:buChar char="Ø"/>
                </a:pPr>
                <a:r>
                  <a:rPr lang="en-US" dirty="0"/>
                  <a:t>One hit point with resolution of ~100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 (longitudinal) x ~100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 (transverse)</a:t>
                </a:r>
              </a:p>
              <a:p>
                <a:pPr marL="1657350" lvl="3" indent="-285750">
                  <a:buFont typeface="Wingdings" pitchFamily="2" charset="2"/>
                  <a:buChar char="Ø"/>
                </a:pPr>
                <a:r>
                  <a:rPr lang="en-US" dirty="0"/>
                  <a:t>Detector material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𝜒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=0.64%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marL="1657350" lvl="3" indent="-285750">
                  <a:buFont typeface="Wingdings" pitchFamily="2" charset="2"/>
                  <a:buChar char="Ø"/>
                </a:pPr>
                <a:r>
                  <a:rPr lang="en-US" dirty="0"/>
                  <a:t>Additional 15 mm of ArCO</a:t>
                </a:r>
                <a:r>
                  <a:rPr lang="en-US" baseline="-25000" dirty="0"/>
                  <a:t>2</a:t>
                </a:r>
                <a:r>
                  <a:rPr lang="en-US" dirty="0"/>
                  <a:t> implemented as drift gap</a:t>
                </a: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89AF695-C47C-B24D-80DB-B2F4D5CF76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44" y="3282734"/>
                <a:ext cx="7052483" cy="3139321"/>
              </a:xfrm>
              <a:prstGeom prst="rect">
                <a:avLst/>
              </a:prstGeom>
              <a:blipFill>
                <a:blip r:embed="rId9"/>
                <a:stretch>
                  <a:fillRect l="-540" t="-402" r="-3237" b="-20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4945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648205" y="6492888"/>
            <a:ext cx="3581401" cy="365125"/>
          </a:xfrm>
        </p:spPr>
        <p:txBody>
          <a:bodyPr/>
          <a:lstStyle/>
          <a:p>
            <a:r>
              <a:rPr lang="en-US"/>
              <a:t>EIC Detector R&amp;D AC Meeting @ BNL, 1/18/2018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222FA2-1743-49AE-A5B7-083925913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2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6DD7BD2-F8E3-4012-AD92-CB1DC92BA3F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533401"/>
          </a:xfrm>
          <a:prstGeom prst="rect">
            <a:avLst/>
          </a:prstGeom>
        </p:spPr>
        <p:txBody>
          <a:bodyPr vert="horz" lIns="91440" tIns="45721" rIns="91440" bIns="45721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Central Tracking: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Cylindrical µRWELL @ TU</a:t>
            </a:r>
          </a:p>
        </p:txBody>
      </p:sp>
      <p:grpSp>
        <p:nvGrpSpPr>
          <p:cNvPr id="5" name="Group 50">
            <a:extLst>
              <a:ext uri="{FF2B5EF4-FFF2-40B4-BE49-F238E27FC236}">
                <a16:creationId xmlns:a16="http://schemas.microsoft.com/office/drawing/2014/main" id="{7A242975-E7CB-114F-958A-961709B89571}"/>
              </a:ext>
            </a:extLst>
          </p:cNvPr>
          <p:cNvGrpSpPr/>
          <p:nvPr/>
        </p:nvGrpSpPr>
        <p:grpSpPr>
          <a:xfrm>
            <a:off x="152400" y="0"/>
            <a:ext cx="1600200" cy="648906"/>
            <a:chOff x="0" y="0"/>
            <a:chExt cx="1520690" cy="597767"/>
          </a:xfrm>
        </p:grpSpPr>
        <p:sp>
          <p:nvSpPr>
            <p:cNvPr id="7" name="Shape 48">
              <a:extLst>
                <a:ext uri="{FF2B5EF4-FFF2-40B4-BE49-F238E27FC236}">
                  <a16:creationId xmlns:a16="http://schemas.microsoft.com/office/drawing/2014/main" id="{FE928E25-9E04-D44C-8EC4-C58290AA58E3}"/>
                </a:ext>
              </a:extLst>
            </p:cNvPr>
            <p:cNvSpPr/>
            <p:nvPr/>
          </p:nvSpPr>
          <p:spPr>
            <a:xfrm>
              <a:off x="0" y="0"/>
              <a:ext cx="1520691" cy="59776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4"/>
                      </a:srgbClr>
                    </a:outerShdw>
                  </a:effectLst>
                </a:defRPr>
              </a:pPr>
              <a:endParaRPr sz="1687"/>
            </a:p>
          </p:txBody>
        </p:sp>
        <p:pic>
          <p:nvPicPr>
            <p:cNvPr id="8" name="temple.png">
              <a:extLst>
                <a:ext uri="{FF2B5EF4-FFF2-40B4-BE49-F238E27FC236}">
                  <a16:creationId xmlns:a16="http://schemas.microsoft.com/office/drawing/2014/main" id="{2857C473-BD0D-1E43-ABCC-8478D3DE15D7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43998" y="74533"/>
              <a:ext cx="1232694" cy="448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EFD1B0AA-03E0-FA43-A0FA-775C63C833A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326"/>
          <a:stretch/>
        </p:blipFill>
        <p:spPr>
          <a:xfrm>
            <a:off x="5342502" y="3697547"/>
            <a:ext cx="3581401" cy="262667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03E1557-B6E0-1E47-8623-645E58BDF0C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57" r="3368"/>
          <a:stretch/>
        </p:blipFill>
        <p:spPr>
          <a:xfrm>
            <a:off x="8462597" y="3701884"/>
            <a:ext cx="3629644" cy="266206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4076B28-FC75-3140-B051-933FDA1E69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9837" y="1248254"/>
            <a:ext cx="3161792" cy="232034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56567D7-48F0-0548-A6CE-B6CC8BCAE0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370" y="1248255"/>
            <a:ext cx="3084157" cy="22716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35943EE-0C54-774A-8FB9-54346122F851}"/>
                  </a:ext>
                </a:extLst>
              </p:cNvPr>
              <p:cNvSpPr txBox="1"/>
              <p:nvPr/>
            </p:nvSpPr>
            <p:spPr>
              <a:xfrm>
                <a:off x="250262" y="1161811"/>
                <a:ext cx="4913930" cy="51305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dirty="0"/>
                  <a:t>Comparison to TPC performance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Implemented a TPC into simulation based on </a:t>
                </a:r>
                <a:r>
                  <a:rPr lang="en-US" dirty="0" err="1"/>
                  <a:t>sPHENIX</a:t>
                </a:r>
                <a:r>
                  <a:rPr lang="en-US" dirty="0"/>
                  <a:t> TPC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TPC parameters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Radial length: 80 cm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Dispersion (</a:t>
                </a:r>
                <a:r>
                  <a:rPr lang="en-US" dirty="0">
                    <a:solidFill>
                      <a:srgbClr val="C00000"/>
                    </a:solidFill>
                  </a:rPr>
                  <a:t>longitudinal</a:t>
                </a:r>
                <a:r>
                  <a:rPr lang="en-US" dirty="0"/>
                  <a:t>, </a:t>
                </a:r>
                <a:r>
                  <a:rPr lang="en-US" dirty="0">
                    <a:solidFill>
                      <a:srgbClr val="0000CD"/>
                    </a:solidFill>
                  </a:rPr>
                  <a:t>transverse</a:t>
                </a:r>
                <a:r>
                  <a:rPr lang="en-US" dirty="0"/>
                  <a:t>)</a:t>
                </a:r>
              </a:p>
              <a:p>
                <a:pPr marL="1657350" lvl="3" indent="-285750">
                  <a:buFont typeface="Wingdings" pitchFamily="2" charset="2"/>
                  <a:buChar char="Ø"/>
                </a:pPr>
                <a:r>
                  <a:rPr lang="en-US" dirty="0"/>
                  <a:t>(</a:t>
                </a:r>
                <a:r>
                  <a:rPr lang="en-US" dirty="0">
                    <a:solidFill>
                      <a:srgbClr val="C00000"/>
                    </a:solidFill>
                  </a:rPr>
                  <a:t>1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rad>
                  </m:oMath>
                </a14:m>
                <a:r>
                  <a:rPr lang="en-US" dirty="0"/>
                  <a:t>, </a:t>
                </a:r>
                <a:r>
                  <a:rPr lang="en-US" dirty="0">
                    <a:solidFill>
                      <a:srgbClr val="0000CD"/>
                    </a:solidFill>
                  </a:rPr>
                  <a:t>15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CD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solidFill>
                          <a:srgbClr val="0000CD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solidFill>
                          <a:srgbClr val="0000CD"/>
                        </a:solidFill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solidFill>
                              <a:srgbClr val="0000CD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rgbClr val="0000CD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rad>
                  </m:oMath>
                </a14:m>
                <a:r>
                  <a:rPr lang="en-US" dirty="0"/>
                  <a:t>)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Resolution (longitudinal, </a:t>
                </a:r>
                <a:r>
                  <a:rPr lang="en-US" dirty="0">
                    <a:solidFill>
                      <a:srgbClr val="0000CD"/>
                    </a:solidFill>
                  </a:rPr>
                  <a:t>transverse</a:t>
                </a:r>
                <a:r>
                  <a:rPr lang="en-US" dirty="0"/>
                  <a:t>)</a:t>
                </a:r>
              </a:p>
              <a:p>
                <a:pPr marL="1657350" lvl="3" indent="-285750">
                  <a:buFont typeface="Wingdings" pitchFamily="2" charset="2"/>
                  <a:buChar char="Ø"/>
                </a:pPr>
                <a:r>
                  <a:rPr lang="en-US" dirty="0"/>
                  <a:t>(</a:t>
                </a:r>
                <a:r>
                  <a:rPr lang="en-US" dirty="0">
                    <a:solidFill>
                      <a:srgbClr val="C00000"/>
                    </a:solidFill>
                  </a:rPr>
                  <a:t>500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, </a:t>
                </a:r>
                <a:r>
                  <a:rPr lang="en-US" dirty="0">
                    <a:solidFill>
                      <a:srgbClr val="0000CD"/>
                    </a:solidFill>
                  </a:rPr>
                  <a:t>200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CD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solidFill>
                          <a:srgbClr val="0000CD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Transverse dispersion and resolution need to be updated to match </a:t>
                </a:r>
                <a:r>
                  <a:rPr lang="en-US" dirty="0" err="1"/>
                  <a:t>sPHENIX</a:t>
                </a:r>
                <a:r>
                  <a:rPr lang="en-US" dirty="0"/>
                  <a:t> transverse (dispersion, resolution) beam test results (40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rad>
                  </m:oMath>
                </a14:m>
                <a:r>
                  <a:rPr lang="en-US" dirty="0"/>
                  <a:t> , 90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)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We do find particular sensitivity to the transverse dispersion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Material scan shows the TPC having less material overall than the current 6 cylindrical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𝑅𝑊𝑒𝑙𝑙</m:t>
                    </m:r>
                  </m:oMath>
                </a14:m>
                <a:r>
                  <a:rPr lang="en-US" dirty="0"/>
                  <a:t> barrel.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35943EE-0C54-774A-8FB9-54346122F8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262" y="1161811"/>
                <a:ext cx="4913930" cy="5130507"/>
              </a:xfrm>
              <a:prstGeom prst="rect">
                <a:avLst/>
              </a:prstGeom>
              <a:blipFill>
                <a:blip r:embed="rId7"/>
                <a:stretch>
                  <a:fillRect l="-773" t="-247" r="-258" b="-9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422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648205" y="6492888"/>
            <a:ext cx="3581401" cy="365125"/>
          </a:xfrm>
        </p:spPr>
        <p:txBody>
          <a:bodyPr/>
          <a:lstStyle/>
          <a:p>
            <a:r>
              <a:rPr lang="en-US"/>
              <a:t>EIC Detector R&amp;D AC Meeting @ BNL, 1/18/2018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222FA2-1743-49AE-A5B7-083925913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3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6DD7BD2-F8E3-4012-AD92-CB1DC92BA3F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533401"/>
          </a:xfrm>
          <a:prstGeom prst="rect">
            <a:avLst/>
          </a:prstGeom>
        </p:spPr>
        <p:txBody>
          <a:bodyPr vert="horz" lIns="91440" tIns="45721" rIns="91440" bIns="45721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Central Tracking: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Cylindrical µRWELL @ TU</a:t>
            </a:r>
          </a:p>
        </p:txBody>
      </p:sp>
      <p:grpSp>
        <p:nvGrpSpPr>
          <p:cNvPr id="5" name="Group 50">
            <a:extLst>
              <a:ext uri="{FF2B5EF4-FFF2-40B4-BE49-F238E27FC236}">
                <a16:creationId xmlns:a16="http://schemas.microsoft.com/office/drawing/2014/main" id="{7A242975-E7CB-114F-958A-961709B89571}"/>
              </a:ext>
            </a:extLst>
          </p:cNvPr>
          <p:cNvGrpSpPr/>
          <p:nvPr/>
        </p:nvGrpSpPr>
        <p:grpSpPr>
          <a:xfrm>
            <a:off x="152400" y="0"/>
            <a:ext cx="1600200" cy="648906"/>
            <a:chOff x="0" y="0"/>
            <a:chExt cx="1520690" cy="597767"/>
          </a:xfrm>
        </p:grpSpPr>
        <p:sp>
          <p:nvSpPr>
            <p:cNvPr id="7" name="Shape 48">
              <a:extLst>
                <a:ext uri="{FF2B5EF4-FFF2-40B4-BE49-F238E27FC236}">
                  <a16:creationId xmlns:a16="http://schemas.microsoft.com/office/drawing/2014/main" id="{FE928E25-9E04-D44C-8EC4-C58290AA58E3}"/>
                </a:ext>
              </a:extLst>
            </p:cNvPr>
            <p:cNvSpPr/>
            <p:nvPr/>
          </p:nvSpPr>
          <p:spPr>
            <a:xfrm>
              <a:off x="0" y="0"/>
              <a:ext cx="1520691" cy="59776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4"/>
                      </a:srgbClr>
                    </a:outerShdw>
                  </a:effectLst>
                </a:defRPr>
              </a:pPr>
              <a:endParaRPr sz="1687"/>
            </a:p>
          </p:txBody>
        </p:sp>
        <p:pic>
          <p:nvPicPr>
            <p:cNvPr id="8" name="temple.png">
              <a:extLst>
                <a:ext uri="{FF2B5EF4-FFF2-40B4-BE49-F238E27FC236}">
                  <a16:creationId xmlns:a16="http://schemas.microsoft.com/office/drawing/2014/main" id="{2857C473-BD0D-1E43-ABCC-8478D3DE15D7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43998" y="74533"/>
              <a:ext cx="1232694" cy="448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F915568C-A44F-874C-AB4E-427D3AF895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750" y="3597288"/>
            <a:ext cx="3997569" cy="2895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B18846A-6D17-4147-B740-81126E4314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750" y="567996"/>
            <a:ext cx="3997569" cy="2895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125B9F6-B402-3D43-9973-B000F867B827}"/>
                  </a:ext>
                </a:extLst>
              </p:cNvPr>
              <p:cNvSpPr txBox="1"/>
              <p:nvPr/>
            </p:nvSpPr>
            <p:spPr>
              <a:xfrm>
                <a:off x="161365" y="1305341"/>
                <a:ext cx="7839635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dirty="0"/>
                  <a:t>Comparison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𝑅𝑊𝑒𝑙𝑙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and TPC performance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Performance of cylindrical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𝑅𝑊𝑒𝑙𝑙</m:t>
                    </m:r>
                  </m:oMath>
                </a14:m>
                <a:r>
                  <a:rPr lang="en-US" dirty="0"/>
                  <a:t> barrel was done using three (longitudinal, transverse) spatial resolution values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(100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m, 100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m), (150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m, 150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m), and (200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m, 200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m)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Using the stated detector simulation conditions, 6 GeV electrons were simulated in a 1.5 T magnetic field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Theta resolution vs. theta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𝑅𝑊𝑒𝑙𝑙</m:t>
                    </m:r>
                  </m:oMath>
                </a14:m>
                <a:r>
                  <a:rPr lang="en-US" dirty="0"/>
                  <a:t> appears to have a better angular resolution than the TPC, particularly at smaller angle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∼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45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. 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Momentum resolution vs. theta 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TPC appears to have a better momentum resolution at small angle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∼45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US" dirty="0"/>
                  <a:t>).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b="0" dirty="0"/>
                  <a:t>Momentum resolution of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𝑅𝑊𝑒𝑙𝑙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with resolution (100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m, 100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m) becomes comparable to the TPC at moderate angles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&gt;55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125B9F6-B402-3D43-9973-B000F867B8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365" y="1305341"/>
                <a:ext cx="7839635" cy="4247317"/>
              </a:xfrm>
              <a:prstGeom prst="rect">
                <a:avLst/>
              </a:prstGeom>
              <a:blipFill>
                <a:blip r:embed="rId6"/>
                <a:stretch>
                  <a:fillRect l="-485" t="-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4B17408A-2F08-5F4C-BCB5-CC71243298CE}"/>
              </a:ext>
            </a:extLst>
          </p:cNvPr>
          <p:cNvSpPr txBox="1"/>
          <p:nvPr/>
        </p:nvSpPr>
        <p:spPr>
          <a:xfrm>
            <a:off x="5434078" y="5686903"/>
            <a:ext cx="2009653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/>
              <a:t>Results include the </a:t>
            </a:r>
          </a:p>
          <a:p>
            <a:pPr algn="ctr"/>
            <a:r>
              <a:rPr lang="en-US" dirty="0"/>
              <a:t>vertex detector</a:t>
            </a:r>
          </a:p>
        </p:txBody>
      </p:sp>
    </p:spTree>
    <p:extLst>
      <p:ext uri="{BB962C8B-B14F-4D97-AF65-F5344CB8AC3E}">
        <p14:creationId xmlns:p14="http://schemas.microsoft.com/office/powerpoint/2010/main" val="2018307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648205" y="6492888"/>
            <a:ext cx="3581401" cy="365125"/>
          </a:xfrm>
        </p:spPr>
        <p:txBody>
          <a:bodyPr/>
          <a:lstStyle/>
          <a:p>
            <a:r>
              <a:rPr lang="en-US"/>
              <a:t>EIC Detector R&amp;D AC Meeting @ BNL, 1/18/2018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222FA2-1743-49AE-A5B7-083925913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4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6DD7BD2-F8E3-4012-AD92-CB1DC92BA3F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533401"/>
          </a:xfrm>
          <a:prstGeom prst="rect">
            <a:avLst/>
          </a:prstGeom>
        </p:spPr>
        <p:txBody>
          <a:bodyPr vert="horz" lIns="91440" tIns="45721" rIns="91440" bIns="45721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Central Tracking: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Cylindrical µRWELL @ TU</a:t>
            </a:r>
          </a:p>
        </p:txBody>
      </p:sp>
      <p:grpSp>
        <p:nvGrpSpPr>
          <p:cNvPr id="5" name="Group 50">
            <a:extLst>
              <a:ext uri="{FF2B5EF4-FFF2-40B4-BE49-F238E27FC236}">
                <a16:creationId xmlns:a16="http://schemas.microsoft.com/office/drawing/2014/main" id="{7A242975-E7CB-114F-958A-961709B89571}"/>
              </a:ext>
            </a:extLst>
          </p:cNvPr>
          <p:cNvGrpSpPr/>
          <p:nvPr/>
        </p:nvGrpSpPr>
        <p:grpSpPr>
          <a:xfrm>
            <a:off x="152400" y="0"/>
            <a:ext cx="1600200" cy="648906"/>
            <a:chOff x="0" y="0"/>
            <a:chExt cx="1520690" cy="597767"/>
          </a:xfrm>
        </p:grpSpPr>
        <p:sp>
          <p:nvSpPr>
            <p:cNvPr id="7" name="Shape 48">
              <a:extLst>
                <a:ext uri="{FF2B5EF4-FFF2-40B4-BE49-F238E27FC236}">
                  <a16:creationId xmlns:a16="http://schemas.microsoft.com/office/drawing/2014/main" id="{FE928E25-9E04-D44C-8EC4-C58290AA58E3}"/>
                </a:ext>
              </a:extLst>
            </p:cNvPr>
            <p:cNvSpPr/>
            <p:nvPr/>
          </p:nvSpPr>
          <p:spPr>
            <a:xfrm>
              <a:off x="0" y="0"/>
              <a:ext cx="1520691" cy="59776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4"/>
                      </a:srgbClr>
                    </a:outerShdw>
                  </a:effectLst>
                </a:defRPr>
              </a:pPr>
              <a:endParaRPr sz="1687"/>
            </a:p>
          </p:txBody>
        </p:sp>
        <p:pic>
          <p:nvPicPr>
            <p:cNvPr id="8" name="temple.png">
              <a:extLst>
                <a:ext uri="{FF2B5EF4-FFF2-40B4-BE49-F238E27FC236}">
                  <a16:creationId xmlns:a16="http://schemas.microsoft.com/office/drawing/2014/main" id="{2857C473-BD0D-1E43-ABCC-8478D3DE15D7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43998" y="74533"/>
              <a:ext cx="1232694" cy="448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0F580FE-8886-8547-B068-2D49C845F74A}"/>
                  </a:ext>
                </a:extLst>
              </p:cNvPr>
              <p:cNvSpPr txBox="1"/>
              <p:nvPr/>
            </p:nvSpPr>
            <p:spPr>
              <a:xfrm>
                <a:off x="0" y="509480"/>
                <a:ext cx="6091220" cy="3293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sz="1600" dirty="0"/>
                  <a:t>Recent Progress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/>
                  <a:t>We have had several conversations with DIRC representatives from the PID consortium to better understand their tracking needs. 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/>
                  <a:t>Added dead material representing the DIRC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Radial length: 80 cm, thickness 6 cm,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𝜒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=17.5%</m:t>
                    </m:r>
                  </m:oMath>
                </a14:m>
                <a:endParaRPr lang="en-US" sz="1600" dirty="0"/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/>
                  <a:t>Track residuals at the DIRC show large sensitivity to TPC transverse dispersion. 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/>
                  <a:t>Begun investigating tracking performance with additional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𝑅𝑊𝑒𝑙𝑙</m:t>
                    </m:r>
                  </m:oMath>
                </a14:m>
                <a:r>
                  <a:rPr lang="en-US" sz="1600" dirty="0"/>
                  <a:t> layer surrounding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DIRC in both cylindrical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𝑅𝑊𝑒𝑙𝑙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barrel and TPC configurations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Only the TPC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0F580FE-8886-8547-B068-2D49C845F7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09480"/>
                <a:ext cx="6091220" cy="3293209"/>
              </a:xfrm>
              <a:prstGeom prst="rect">
                <a:avLst/>
              </a:prstGeom>
              <a:blipFill>
                <a:blip r:embed="rId4"/>
                <a:stretch>
                  <a:fillRect l="-208" t="-385" b="-1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DB2866C4-F594-0248-B77C-EC83667ED0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057" y="1418705"/>
            <a:ext cx="2916179" cy="2133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A114935-A220-A54E-B8F8-BEF4CFCEE9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173" y="1401755"/>
            <a:ext cx="2909104" cy="2133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BBDBEFA-9AD8-BE40-8031-B79F3F686179}"/>
                  </a:ext>
                </a:extLst>
              </p:cNvPr>
              <p:cNvSpPr txBox="1"/>
              <p:nvPr/>
            </p:nvSpPr>
            <p:spPr>
              <a:xfrm>
                <a:off x="23303" y="3750806"/>
                <a:ext cx="8891328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sz="1600" dirty="0"/>
                  <a:t>Next steps for simulation work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𝝁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𝑹𝑾𝒆𝒍𝒍</m:t>
                    </m:r>
                  </m:oMath>
                </a14:m>
                <a:endParaRPr lang="en-US" sz="1600" b="1" dirty="0">
                  <a:latin typeface="+mj-lt"/>
                </a:endParaRP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Include multiple hit points and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𝑇𝑃𝐶</m:t>
                    </m:r>
                  </m:oMath>
                </a14:m>
                <a:r>
                  <a:rPr lang="en-US" sz="1600" dirty="0"/>
                  <a:t> (mini-drift) mode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Optimize number of  cylindrical layers and their spacing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Implement FIT support structure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b="1" dirty="0"/>
                  <a:t>TPC</a:t>
                </a:r>
                <a:endParaRPr lang="en-US" sz="1600" dirty="0"/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Update simulations using measured </a:t>
                </a:r>
                <a:r>
                  <a:rPr lang="en-US" sz="1600" dirty="0" err="1"/>
                  <a:t>sPHENIX</a:t>
                </a:r>
                <a:r>
                  <a:rPr lang="en-US" sz="1600" dirty="0"/>
                  <a:t> transverse resolution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Investigate performance with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𝑅𝑊𝑒𝑙𝑙</m:t>
                    </m:r>
                  </m:oMath>
                </a14:m>
                <a:r>
                  <a:rPr lang="en-US" sz="1600" dirty="0"/>
                  <a:t> layer surrounding TPC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b="1" dirty="0"/>
                  <a:t>DIRC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Continue discussions with PID consortium (DIRC) to understand needed tracking performance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  Implement realistic budget material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BBDBEFA-9AD8-BE40-8031-B79F3F6861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03" y="3750806"/>
                <a:ext cx="8891328" cy="3046988"/>
              </a:xfrm>
              <a:prstGeom prst="rect">
                <a:avLst/>
              </a:prstGeom>
              <a:blipFill>
                <a:blip r:embed="rId7"/>
                <a:stretch>
                  <a:fillRect l="-143" t="-415" b="-1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C76939B4-67CF-814C-8E36-6AB70C847885}"/>
              </a:ext>
            </a:extLst>
          </p:cNvPr>
          <p:cNvGrpSpPr/>
          <p:nvPr/>
        </p:nvGrpSpPr>
        <p:grpSpPr>
          <a:xfrm>
            <a:off x="7601078" y="3648744"/>
            <a:ext cx="4505594" cy="3149050"/>
            <a:chOff x="7601078" y="3648744"/>
            <a:chExt cx="4505594" cy="314905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F16F890-426D-9C4F-A5DE-D76CD70463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966" r="4093"/>
            <a:stretch/>
          </p:blipFill>
          <p:spPr>
            <a:xfrm>
              <a:off x="7929015" y="3648744"/>
              <a:ext cx="4177657" cy="314905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12FFC36-5082-A244-83F1-82B801DA604C}"/>
                </a:ext>
              </a:extLst>
            </p:cNvPr>
            <p:cNvSpPr txBox="1"/>
            <p:nvPr/>
          </p:nvSpPr>
          <p:spPr>
            <a:xfrm>
              <a:off x="8660195" y="3802689"/>
              <a:ext cx="25217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Track residuals from TPC </a:t>
              </a:r>
            </a:p>
            <a:p>
              <a:pPr algn="ctr"/>
              <a:r>
                <a:rPr lang="en-US" dirty="0"/>
                <a:t>at DIRC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7554E204-2BB0-C04B-B275-95377E45580B}"/>
                    </a:ext>
                  </a:extLst>
                </p:cNvPr>
                <p:cNvSpPr txBox="1"/>
                <p:nvPr/>
              </p:nvSpPr>
              <p:spPr>
                <a:xfrm>
                  <a:off x="9701059" y="6403768"/>
                  <a:ext cx="102354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𝐺𝑒𝑉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7554E204-2BB0-C04B-B275-95377E45580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01059" y="6403768"/>
                  <a:ext cx="1023549" cy="369332"/>
                </a:xfrm>
                <a:prstGeom prst="rect">
                  <a:avLst/>
                </a:prstGeom>
                <a:blipFill>
                  <a:blip r:embed="rId9"/>
                  <a:stretch>
                    <a:fillRect b="-1724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83DF03D-8CD2-434C-B011-708936B3D739}"/>
                    </a:ext>
                  </a:extLst>
                </p:cNvPr>
                <p:cNvSpPr txBox="1"/>
                <p:nvPr/>
              </p:nvSpPr>
              <p:spPr>
                <a:xfrm rot="16200000">
                  <a:off x="7264191" y="4445996"/>
                  <a:ext cx="10431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</m:oMath>
                  </a14:m>
                  <a:r>
                    <a:rPr lang="en-US" dirty="0"/>
                    <a:t> (%)</a:t>
                  </a: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83DF03D-8CD2-434C-B011-708936B3D73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7264191" y="4445996"/>
                  <a:ext cx="1043106" cy="369332"/>
                </a:xfrm>
                <a:prstGeom prst="rect">
                  <a:avLst/>
                </a:prstGeom>
                <a:blipFill>
                  <a:blip r:embed="rId10"/>
                  <a:stretch>
                    <a:fillRect l="-6667" t="-6098" r="-23333" b="-122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DAD5A3AC-6102-9644-A3CE-4F2019B27A5D}"/>
                    </a:ext>
                  </a:extLst>
                </p:cNvPr>
                <p:cNvSpPr txBox="1"/>
                <p:nvPr/>
              </p:nvSpPr>
              <p:spPr>
                <a:xfrm>
                  <a:off x="9326692" y="5455749"/>
                  <a:ext cx="1188723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Electrons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66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DAD5A3AC-6102-9644-A3CE-4F2019B27A5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26692" y="5455749"/>
                  <a:ext cx="1188723" cy="646331"/>
                </a:xfrm>
                <a:prstGeom prst="rect">
                  <a:avLst/>
                </a:prstGeom>
                <a:blipFill>
                  <a:blip r:embed="rId11"/>
                  <a:stretch>
                    <a:fillRect l="-3158" t="-39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D4A3F61-C9B4-9C4F-A536-FD0F72C504E3}"/>
              </a:ext>
            </a:extLst>
          </p:cNvPr>
          <p:cNvSpPr txBox="1"/>
          <p:nvPr/>
        </p:nvSpPr>
        <p:spPr>
          <a:xfrm>
            <a:off x="7616977" y="636474"/>
            <a:ext cx="631455" cy="369332"/>
          </a:xfrm>
          <a:prstGeom prst="rect">
            <a:avLst/>
          </a:prstGeom>
          <a:ln>
            <a:solidFill>
              <a:srgbClr val="FF00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DIRC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3FD6E2F-7ECB-5F41-A530-B4855256326B}"/>
                  </a:ext>
                </a:extLst>
              </p:cNvPr>
              <p:cNvSpPr txBox="1"/>
              <p:nvPr/>
            </p:nvSpPr>
            <p:spPr>
              <a:xfrm>
                <a:off x="9817798" y="348735"/>
                <a:ext cx="1657377" cy="369332"/>
              </a:xfrm>
              <a:prstGeom prst="rect">
                <a:avLst/>
              </a:prstGeom>
              <a:ln>
                <a:solidFill>
                  <a:srgbClr val="00B0F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𝑅𝑊𝑒𝑙𝑙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𝐿𝑎𝑦𝑒𝑟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3FD6E2F-7ECB-5F41-A530-B485525632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7798" y="348735"/>
                <a:ext cx="1657377" cy="369332"/>
              </a:xfrm>
              <a:prstGeom prst="rect">
                <a:avLst/>
              </a:prstGeom>
              <a:blipFill>
                <a:blip r:embed="rId12"/>
                <a:stretch>
                  <a:fillRect b="-9091"/>
                </a:stretch>
              </a:blipFill>
              <a:ln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ADBC912-A51C-C444-8E65-446250CDEB24}"/>
              </a:ext>
            </a:extLst>
          </p:cNvPr>
          <p:cNvCxnSpPr>
            <a:stCxn id="21" idx="2"/>
          </p:cNvCxnSpPr>
          <p:nvPr/>
        </p:nvCxnSpPr>
        <p:spPr>
          <a:xfrm flipH="1">
            <a:off x="7638781" y="1005806"/>
            <a:ext cx="293924" cy="670594"/>
          </a:xfrm>
          <a:prstGeom prst="straightConnector1">
            <a:avLst/>
          </a:prstGeom>
          <a:ln w="254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F647261-B9FD-B94A-A86A-CCA32969A20C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7932705" y="1005806"/>
            <a:ext cx="2431288" cy="882775"/>
          </a:xfrm>
          <a:prstGeom prst="straightConnector1">
            <a:avLst/>
          </a:prstGeom>
          <a:ln w="254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449CE40-9621-8745-9507-41EAE961C4CE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10646487" y="718067"/>
            <a:ext cx="136566" cy="868354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1317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20FFED2-5899-3149-81D3-4D5E5697AE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768765" y="3448457"/>
            <a:ext cx="2350269" cy="3452338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648205" y="6492888"/>
            <a:ext cx="3581401" cy="365125"/>
          </a:xfrm>
        </p:spPr>
        <p:txBody>
          <a:bodyPr/>
          <a:lstStyle/>
          <a:p>
            <a:r>
              <a:rPr lang="en-US"/>
              <a:t>EIC Detector R&amp;D AC Meeting @ BNL, 1/18/2018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222FA2-1743-49AE-A5B7-083925913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5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6DD7BD2-F8E3-4012-AD92-CB1DC92BA3F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533401"/>
          </a:xfrm>
          <a:prstGeom prst="rect">
            <a:avLst/>
          </a:prstGeom>
        </p:spPr>
        <p:txBody>
          <a:bodyPr vert="horz" lIns="91440" tIns="45721" rIns="91440" bIns="45721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007E3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 Cap Tracking: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Commercial GEMs @ TU</a:t>
            </a:r>
          </a:p>
        </p:txBody>
      </p:sp>
      <p:grpSp>
        <p:nvGrpSpPr>
          <p:cNvPr id="5" name="Group 50">
            <a:extLst>
              <a:ext uri="{FF2B5EF4-FFF2-40B4-BE49-F238E27FC236}">
                <a16:creationId xmlns:a16="http://schemas.microsoft.com/office/drawing/2014/main" id="{C7AD624A-3DDD-0C4D-9561-03ADA16DEE63}"/>
              </a:ext>
            </a:extLst>
          </p:cNvPr>
          <p:cNvGrpSpPr/>
          <p:nvPr/>
        </p:nvGrpSpPr>
        <p:grpSpPr>
          <a:xfrm>
            <a:off x="152400" y="0"/>
            <a:ext cx="1600200" cy="648906"/>
            <a:chOff x="0" y="0"/>
            <a:chExt cx="1520690" cy="597767"/>
          </a:xfrm>
        </p:grpSpPr>
        <p:sp>
          <p:nvSpPr>
            <p:cNvPr id="7" name="Shape 48">
              <a:extLst>
                <a:ext uri="{FF2B5EF4-FFF2-40B4-BE49-F238E27FC236}">
                  <a16:creationId xmlns:a16="http://schemas.microsoft.com/office/drawing/2014/main" id="{992720AA-22EB-5D4E-85DB-10A8BC31FEDF}"/>
                </a:ext>
              </a:extLst>
            </p:cNvPr>
            <p:cNvSpPr/>
            <p:nvPr/>
          </p:nvSpPr>
          <p:spPr>
            <a:xfrm>
              <a:off x="0" y="0"/>
              <a:ext cx="1520691" cy="59776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  <a:effectLst>
                    <a:outerShdw blurRad="25400" dist="23998" dir="2700000" rotWithShape="0">
                      <a:srgbClr val="000000">
                        <a:alpha val="31034"/>
                      </a:srgbClr>
                    </a:outerShdw>
                  </a:effectLst>
                </a:defRPr>
              </a:pPr>
              <a:endParaRPr sz="1687"/>
            </a:p>
          </p:txBody>
        </p:sp>
        <p:pic>
          <p:nvPicPr>
            <p:cNvPr id="8" name="temple.png">
              <a:extLst>
                <a:ext uri="{FF2B5EF4-FFF2-40B4-BE49-F238E27FC236}">
                  <a16:creationId xmlns:a16="http://schemas.microsoft.com/office/drawing/2014/main" id="{63E129B4-1EF0-E946-A999-315C38716608}"/>
                </a:ext>
              </a:extLst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43998" y="74533"/>
              <a:ext cx="1232694" cy="448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5B0D91A4-4EF5-6847-8A37-3DEC5EB5C24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908" b="25780"/>
          <a:stretch/>
        </p:blipFill>
        <p:spPr>
          <a:xfrm>
            <a:off x="5587853" y="842462"/>
            <a:ext cx="2366478" cy="287397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B1B394F-B9E0-E54B-859B-AD51D15978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9149408" y="3413142"/>
            <a:ext cx="2469715" cy="35814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8CBF3C5-C134-0140-9A1D-794EC70481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8618022" y="256347"/>
            <a:ext cx="3032260" cy="39615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5A0D362-789F-634E-8889-21018A3C5694}"/>
                  </a:ext>
                </a:extLst>
              </p:cNvPr>
              <p:cNvSpPr txBox="1"/>
              <p:nvPr/>
            </p:nvSpPr>
            <p:spPr>
              <a:xfrm>
                <a:off x="77096" y="895169"/>
                <a:ext cx="5334996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dirty="0"/>
                  <a:t>GEM CCD Scanner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Continues to serve the MPGD community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Recently completed or upcoming scans</a:t>
                </a:r>
              </a:p>
              <a:p>
                <a:pPr marL="1200150" lvl="2" indent="-2857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𝑅𝑊𝑒𝑙𝑙</m:t>
                    </m:r>
                  </m:oMath>
                </a14:m>
                <a:r>
                  <a:rPr lang="en-US" dirty="0"/>
                  <a:t> foil (completed last summer)</a:t>
                </a:r>
              </a:p>
              <a:p>
                <a:pPr marL="1200150" lvl="2" indent="-285750">
                  <a:buFont typeface="Wingdings" pitchFamily="2" charset="2"/>
                  <a:buChar char="§"/>
                </a:pPr>
                <a:r>
                  <a:rPr lang="en-US" dirty="0"/>
                  <a:t>Low Temperature Co-fired Ceramic GEM (to start soon)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Recently (this past summer) we completed scans of an FIT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𝑅𝑊𝑒𝑙𝑙</m:t>
                    </m:r>
                  </m:oMath>
                </a14:m>
                <a:r>
                  <a:rPr lang="en-US" dirty="0"/>
                  <a:t> foil that was deemed “bad” by CERN.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5A0D362-789F-634E-8889-21018A3C56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96" y="895169"/>
                <a:ext cx="5334996" cy="2585323"/>
              </a:xfrm>
              <a:prstGeom prst="rect">
                <a:avLst/>
              </a:prstGeom>
              <a:blipFill>
                <a:blip r:embed="rId8"/>
                <a:stretch>
                  <a:fillRect l="-713" t="-488" b="-29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3A5A823-A4A7-B941-B6A5-328DC74E0CD0}"/>
                  </a:ext>
                </a:extLst>
              </p:cNvPr>
              <p:cNvSpPr txBox="1"/>
              <p:nvPr/>
            </p:nvSpPr>
            <p:spPr>
              <a:xfrm>
                <a:off x="77096" y="3623619"/>
                <a:ext cx="5211456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𝑅𝑊𝑒𝑙𝑙</m:t>
                    </m:r>
                  </m:oMath>
                </a14:m>
                <a:r>
                  <a:rPr lang="en-US" dirty="0"/>
                  <a:t> Foil Scan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Investigate hole (well) pitch and diameter uniformity of a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𝑅𝑊𝑒𝑙𝑙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FIT sent us a bare foil not mounted to a substrate that CERN determined to be “bad”.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Measurements of the pitch and outer hole (well) diameters were found to be uniform.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Pitch: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∼138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/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Outer well diameter deviation: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∼3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3A5A823-A4A7-B941-B6A5-328DC74E0C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96" y="3623619"/>
                <a:ext cx="5211456" cy="2585323"/>
              </a:xfrm>
              <a:prstGeom prst="rect">
                <a:avLst/>
              </a:prstGeom>
              <a:blipFill>
                <a:blip r:embed="rId9"/>
                <a:stretch>
                  <a:fillRect l="-730" t="-488" b="-29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9256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16584</TotalTime>
  <Words>766</Words>
  <Application>Microsoft Macintosh PowerPoint</Application>
  <PresentationFormat>Widescreen</PresentationFormat>
  <Paragraphs>100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Cambria Math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kgnanvo</dc:creator>
  <cp:lastModifiedBy>Matthew Posik</cp:lastModifiedBy>
  <cp:revision>2234</cp:revision>
  <dcterms:created xsi:type="dcterms:W3CDTF">2013-04-08T15:33:27Z</dcterms:created>
  <dcterms:modified xsi:type="dcterms:W3CDTF">2020-01-17T19:33:42Z</dcterms:modified>
</cp:coreProperties>
</file>